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3"/>
  </p:notesMasterIdLst>
  <p:handoutMasterIdLst>
    <p:handoutMasterId r:id="rId44"/>
  </p:handoutMasterIdLst>
  <p:sldIdLst>
    <p:sldId id="500" r:id="rId3"/>
    <p:sldId id="991" r:id="rId4"/>
    <p:sldId id="791" r:id="rId5"/>
    <p:sldId id="1065" r:id="rId6"/>
    <p:sldId id="1064" r:id="rId7"/>
    <p:sldId id="1066" r:id="rId8"/>
    <p:sldId id="1067" r:id="rId9"/>
    <p:sldId id="992" r:id="rId10"/>
    <p:sldId id="1068" r:id="rId11"/>
    <p:sldId id="993" r:id="rId12"/>
    <p:sldId id="994" r:id="rId13"/>
    <p:sldId id="996" r:id="rId14"/>
    <p:sldId id="998" r:id="rId15"/>
    <p:sldId id="997" r:id="rId16"/>
    <p:sldId id="999" r:id="rId17"/>
    <p:sldId id="1069" r:id="rId18"/>
    <p:sldId id="1006" r:id="rId19"/>
    <p:sldId id="913" r:id="rId20"/>
    <p:sldId id="980" r:id="rId21"/>
    <p:sldId id="1007" r:id="rId22"/>
    <p:sldId id="1008" r:id="rId23"/>
    <p:sldId id="1051" r:id="rId24"/>
    <p:sldId id="1052" r:id="rId25"/>
    <p:sldId id="1011" r:id="rId26"/>
    <p:sldId id="1018" r:id="rId27"/>
    <p:sldId id="1053" r:id="rId28"/>
    <p:sldId id="1070" r:id="rId29"/>
    <p:sldId id="914" r:id="rId30"/>
    <p:sldId id="982" r:id="rId31"/>
    <p:sldId id="1033" r:id="rId32"/>
    <p:sldId id="1045" r:id="rId33"/>
    <p:sldId id="1054" r:id="rId34"/>
    <p:sldId id="1057" r:id="rId35"/>
    <p:sldId id="1058" r:id="rId36"/>
    <p:sldId id="1059" r:id="rId37"/>
    <p:sldId id="1060" r:id="rId38"/>
    <p:sldId id="1056" r:id="rId39"/>
    <p:sldId id="1061" r:id="rId40"/>
    <p:sldId id="1062" r:id="rId41"/>
    <p:sldId id="1063" r:id="rId4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96" d="100"/>
          <a:sy n="96" d="100"/>
        </p:scale>
        <p:origin x="90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7080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0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34" Type="http://schemas.openxmlformats.org/officeDocument/2006/relationships/slide" Target="slides/slide39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33" Type="http://schemas.openxmlformats.org/officeDocument/2006/relationships/slide" Target="slides/slide38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33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32" Type="http://schemas.openxmlformats.org/officeDocument/2006/relationships/slide" Target="slides/slide37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2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35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1.xml"/><Relationship Id="rId30" Type="http://schemas.openxmlformats.org/officeDocument/2006/relationships/slide" Target="slides/slide34.xml"/><Relationship Id="rId35" Type="http://schemas.openxmlformats.org/officeDocument/2006/relationships/slide" Target="slides/slide40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0720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41000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2669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63473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720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4629567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866294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98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9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889598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2022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314728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2427075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68741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727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 err="1">
                <a:latin typeface="Arial" charset="0"/>
              </a:rPr>
              <a:t>VLANs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Antes de que un switch sea configurado, todos los puertos pertenecen a la </a:t>
            </a:r>
            <a:r>
              <a:rPr lang="es-ES" sz="2000" u="sng" dirty="0"/>
              <a:t>VLAN 1</a:t>
            </a:r>
            <a:r>
              <a:rPr lang="es-ES" sz="2000" dirty="0"/>
              <a:t>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231574" y="3116082"/>
            <a:ext cx="3415139" cy="347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 queremos que se de el tráfico entre </a:t>
            </a:r>
            <a:r>
              <a:rPr lang="es-ES" sz="20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VLANs</a:t>
            </a:r>
            <a:r>
              <a:rPr lang="es-ES" sz="20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se deben habilitar los puertos troncales.</a:t>
            </a:r>
          </a:p>
          <a:p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Comunicar </a:t>
            </a:r>
            <a:r>
              <a:rPr lang="es-ES" sz="18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 no va a poder ocurrir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ya que el switch no es capa 3 y no puede rutear.</a:t>
            </a: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2577" y="176678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2577" y="1286451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060" y="4191644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43741" y="3189405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658747" cy="2163943"/>
          </a:xfrm>
        </p:spPr>
        <p:txBody>
          <a:bodyPr wrap="square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Existen tres tipos de puertos en un switch:</a:t>
            </a:r>
            <a:endParaRPr lang="es-MX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datos o acceso</a:t>
            </a:r>
            <a:endParaRPr lang="es-MX" sz="1800" b="1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Puertos de telefonía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>
                <a:solidFill>
                  <a:srgbClr val="00B0F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Puertos troncales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Transporta tanto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datos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como </a:t>
            </a:r>
            <a:r>
              <a:rPr lang="es-ES" sz="1800" b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telefonía</a:t>
            </a:r>
            <a:r>
              <a:rPr lang="es-ES" sz="180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al siguiente switch o al siguiente router.</a:t>
            </a:r>
            <a:endParaRPr lang="es-ES" sz="20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8C18DD-7AE7-BBB9-E883-219D5210E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174" y="4170639"/>
            <a:ext cx="5116536" cy="226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4136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662083"/>
            <a:ext cx="8752915" cy="2934474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800" dirty="0"/>
              <a:t>Las redes VLAN se dividen en dos categorías:</a:t>
            </a:r>
          </a:p>
          <a:p>
            <a:pPr marL="579438" indent="-342900"/>
            <a:r>
              <a:rPr lang="es-ES" sz="2200" b="1" dirty="0"/>
              <a:t>VLAN de rango normal</a:t>
            </a:r>
          </a:p>
          <a:p>
            <a:pPr marL="682625" lvl="1" indent="-342900"/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682625" lvl="1" indent="-342900"/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579438" indent="-342900"/>
            <a:r>
              <a:rPr lang="es-ES" sz="2200" b="1" dirty="0"/>
              <a:t>VLAN de rango extendido</a:t>
            </a:r>
          </a:p>
          <a:p>
            <a:pPr marL="682625" lvl="1" indent="-342900"/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1" y="171228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(redes virtuales)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implementar de forma eficiente el tráfico dentro de una red de cobertura local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se pueden instalar tanto en el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router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como en el switch.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7" y="603114"/>
            <a:ext cx="8840802" cy="838200"/>
          </a:xfrm>
        </p:spPr>
        <p:txBody>
          <a:bodyPr/>
          <a:lstStyle/>
          <a:p>
            <a:pPr eaLnBrk="1" hangingPunct="1"/>
            <a:r>
              <a:rPr lang="es-ES" dirty="0"/>
              <a:t>Pasos para configurar </a:t>
            </a:r>
            <a:r>
              <a:rPr lang="es-ES" dirty="0" err="1"/>
              <a:t>VLANs</a:t>
            </a:r>
            <a:r>
              <a:rPr lang="es-ES" dirty="0"/>
              <a:t> en los switches: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6C583D6-E51B-15AE-002F-9F07AD80FD88}"/>
              </a:ext>
            </a:extLst>
          </p:cNvPr>
          <p:cNvSpPr txBox="1"/>
          <p:nvPr/>
        </p:nvSpPr>
        <p:spPr>
          <a:xfrm>
            <a:off x="193867" y="1565593"/>
            <a:ext cx="3751968" cy="2738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Creación de la base de datos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Dando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Definir el tipo de puerto 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que se va a utilizar : acceso, troncal o de telefonía.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Asociación de puertos a la </a:t>
            </a:r>
            <a:r>
              <a:rPr lang="es-ES" sz="1800" b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vlan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ES" sz="1800" b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Identificar el puerto troncal y programarlo</a:t>
            </a:r>
            <a:r>
              <a:rPr lang="es-E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87C071-A696-3FAB-2FE4-681449D4F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348425" y="1675679"/>
            <a:ext cx="4477523" cy="4240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702727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570" y="1560931"/>
            <a:ext cx="8360229" cy="1095183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Para permitir que los dispositivos se hagan ping entre sí, los switches deben configurarse con VLAN y </a:t>
            </a:r>
            <a:r>
              <a:rPr lang="es-419" sz="1800" dirty="0" err="1">
                <a:solidFill>
                  <a:srgbClr val="000000"/>
                </a:solidFill>
              </a:rPr>
              <a:t>trunking</a:t>
            </a:r>
            <a:r>
              <a:rPr lang="es-419" sz="1800" dirty="0">
                <a:solidFill>
                  <a:srgbClr val="000000"/>
                </a:solidFill>
              </a:rPr>
              <a:t>, y el enrutador debe configurarse para el enrutamiento entre VLAN.</a:t>
            </a:r>
            <a:endParaRPr lang="en-US" sz="1400" dirty="0">
              <a:solidFill>
                <a:srgbClr val="000000"/>
              </a:solidFill>
            </a:endParaRPr>
          </a:p>
        </p:txBody>
      </p:sp>
      <p:graphicFrame>
        <p:nvGraphicFramePr>
          <p:cNvPr id="2" name="Table 5">
            <a:extLst>
              <a:ext uri="{FF2B5EF4-FFF2-40B4-BE49-F238E27FC236}">
                <a16:creationId xmlns:a16="http://schemas.microsoft.com/office/drawing/2014/main" id="{5CCCBA6A-163D-2B8A-DA2C-0EA34D9852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31655"/>
              </p:ext>
            </p:extLst>
          </p:nvPr>
        </p:nvGraphicFramePr>
        <p:xfrm>
          <a:off x="5193871" y="3705993"/>
          <a:ext cx="3166358" cy="159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919">
                  <a:extLst>
                    <a:ext uri="{9D8B030D-6E8A-4147-A177-3AD203B41FA5}">
                      <a16:colId xmlns:a16="http://schemas.microsoft.com/office/drawing/2014/main" val="2537369461"/>
                    </a:ext>
                  </a:extLst>
                </a:gridCol>
                <a:gridCol w="569671">
                  <a:extLst>
                    <a:ext uri="{9D8B030D-6E8A-4147-A177-3AD203B41FA5}">
                      <a16:colId xmlns:a16="http://schemas.microsoft.com/office/drawing/2014/main" val="26083547"/>
                    </a:ext>
                  </a:extLst>
                </a:gridCol>
                <a:gridCol w="1385768">
                  <a:extLst>
                    <a:ext uri="{9D8B030D-6E8A-4147-A177-3AD203B41FA5}">
                      <a16:colId xmlns:a16="http://schemas.microsoft.com/office/drawing/2014/main" val="225096973"/>
                    </a:ext>
                  </a:extLst>
                </a:gridCol>
              </a:tblGrid>
              <a:tr h="397769"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>
                          <a:effectLst/>
                        </a:rPr>
                        <a:t>Subinterfaz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>
                          <a:effectLst/>
                        </a:rPr>
                        <a:t>VLAN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s-419" sz="1200" b="1" dirty="0">
                          <a:effectLst/>
                        </a:rPr>
                        <a:t>Dirección IP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52578632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 dirty="0">
                          <a:effectLst/>
                        </a:rPr>
                        <a:t>G0/0/1.10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192.168.10.1/24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387607961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G0/0/1.20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20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192.168.20.1/24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807812519"/>
                  </a:ext>
                </a:extLst>
              </a:tr>
              <a:tr h="397769"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G0/0/1.30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>
                          <a:effectLst/>
                        </a:rPr>
                        <a:t>99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s-419" sz="1200" b="0" dirty="0">
                          <a:effectLst/>
                        </a:rPr>
                        <a:t>192.168.99.1/24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761456729"/>
                  </a:ext>
                </a:extLst>
              </a:tr>
            </a:tbl>
          </a:graphicData>
        </a:graphic>
      </p:graphicFrame>
      <p:pic>
        <p:nvPicPr>
          <p:cNvPr id="3" name="Picture 7">
            <a:extLst>
              <a:ext uri="{FF2B5EF4-FFF2-40B4-BE49-F238E27FC236}">
                <a16:creationId xmlns:a16="http://schemas.microsoft.com/office/drawing/2014/main" id="{8C1FE10F-7BA1-4B7C-3351-F0B43606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558004"/>
            <a:ext cx="4190999" cy="358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736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377485"/>
            <a:ext cx="5025335" cy="2051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kern="0" dirty="0">
                <a:solidFill>
                  <a:srgbClr val="000000"/>
                </a:solidFill>
              </a:rPr>
              <a:t>Pasos para configurar </a:t>
            </a:r>
            <a:r>
              <a:rPr lang="es-419" sz="1800" b="1" kern="0" dirty="0">
                <a:solidFill>
                  <a:srgbClr val="000000"/>
                </a:solidFill>
              </a:rPr>
              <a:t>S2</a:t>
            </a:r>
            <a:r>
              <a:rPr lang="es-419" sz="1800" kern="0" dirty="0">
                <a:solidFill>
                  <a:srgbClr val="000000"/>
                </a:solidFill>
              </a:rPr>
              <a:t> con VLAN y </a:t>
            </a:r>
            <a:r>
              <a:rPr lang="es-419" sz="1800" kern="0" dirty="0" err="1">
                <a:solidFill>
                  <a:srgbClr val="000000"/>
                </a:solidFill>
              </a:rPr>
              <a:t>trunking</a:t>
            </a:r>
            <a:r>
              <a:rPr lang="es-419" sz="1800" kern="0" dirty="0">
                <a:solidFill>
                  <a:srgbClr val="000000"/>
                </a:solidFill>
              </a:rPr>
              <a:t>: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1</a:t>
            </a:r>
            <a:r>
              <a:rPr lang="es-419" sz="1800" kern="0" dirty="0">
                <a:solidFill>
                  <a:srgbClr val="000000"/>
                </a:solidFill>
              </a:rPr>
              <a:t>. Crear y nombrar las </a:t>
            </a:r>
            <a:r>
              <a:rPr lang="es-419" sz="1800" kern="0" dirty="0" err="1">
                <a:solidFill>
                  <a:srgbClr val="000000"/>
                </a:solidFill>
              </a:rPr>
              <a:t>VLANs</a:t>
            </a:r>
            <a:r>
              <a:rPr lang="es-419" sz="1800" kern="0" dirty="0">
                <a:solidFill>
                  <a:srgbClr val="000000"/>
                </a:solidFill>
              </a:rPr>
              <a:t>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2</a:t>
            </a:r>
            <a:r>
              <a:rPr lang="es-419" sz="1800" kern="0" dirty="0">
                <a:solidFill>
                  <a:srgbClr val="000000"/>
                </a:solidFill>
              </a:rPr>
              <a:t>. Crear la interfaz de administración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3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acceso.</a:t>
            </a:r>
          </a:p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4</a:t>
            </a:r>
            <a:r>
              <a:rPr lang="es-419" sz="1800" kern="0" dirty="0">
                <a:solidFill>
                  <a:srgbClr val="000000"/>
                </a:solidFill>
              </a:rPr>
              <a:t>. Configurar puertos de enlace troncal.</a:t>
            </a:r>
          </a:p>
          <a:p>
            <a:pPr marL="0" indent="0"/>
            <a:endParaRPr lang="en-US" sz="1400" kern="0" dirty="0">
              <a:solidFill>
                <a:srgbClr val="00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C69AC16-BB3D-0739-28D0-432D3702F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9961" y="1299673"/>
            <a:ext cx="3717274" cy="4496441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28344D6-E76F-7034-7665-0669043BB6D5}"/>
              </a:ext>
            </a:extLst>
          </p:cNvPr>
          <p:cNvGrpSpPr/>
          <p:nvPr/>
        </p:nvGrpSpPr>
        <p:grpSpPr>
          <a:xfrm>
            <a:off x="854726" y="3429000"/>
            <a:ext cx="3717274" cy="3179248"/>
            <a:chOff x="854726" y="3429000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4726" y="3429000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717809" y="3922006"/>
              <a:ext cx="518615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8806853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VLAN de </a:t>
            </a:r>
            <a:r>
              <a:rPr lang="es-ES" sz="2800" dirty="0" err="1">
                <a:latin typeface="Arial" charset="0"/>
              </a:rPr>
              <a:t>Router</a:t>
            </a:r>
            <a:r>
              <a:rPr lang="es-ES" sz="2800" dirty="0">
                <a:latin typeface="Arial" charset="0"/>
              </a:rPr>
              <a:t>-</a:t>
            </a:r>
            <a:r>
              <a:rPr lang="es-ES" sz="2800" dirty="0" err="1">
                <a:latin typeface="Arial" charset="0"/>
              </a:rPr>
              <a:t>on</a:t>
            </a:r>
            <a:r>
              <a:rPr lang="es-ES" sz="2800" dirty="0">
                <a:latin typeface="Arial" charset="0"/>
              </a:rPr>
              <a:t>-a-</a:t>
            </a:r>
            <a:r>
              <a:rPr lang="es-ES" sz="2800" dirty="0" err="1">
                <a:latin typeface="Arial" charset="0"/>
              </a:rPr>
              <a:t>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89B2EF-EE52-85C5-3F82-2B9A34F94836}"/>
              </a:ext>
            </a:extLst>
          </p:cNvPr>
          <p:cNvSpPr txBox="1">
            <a:spLocks/>
          </p:cNvSpPr>
          <p:nvPr/>
        </p:nvSpPr>
        <p:spPr bwMode="auto">
          <a:xfrm>
            <a:off x="174626" y="1473030"/>
            <a:ext cx="3079600" cy="108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s-419" sz="1800" b="1" kern="0" dirty="0">
                <a:solidFill>
                  <a:srgbClr val="000000"/>
                </a:solidFill>
              </a:rPr>
              <a:t>Paso 5</a:t>
            </a:r>
            <a:r>
              <a:rPr lang="es-419" sz="1800" kern="0" dirty="0">
                <a:solidFill>
                  <a:srgbClr val="000000"/>
                </a:solidFill>
              </a:rPr>
              <a:t>. Configurar en el </a:t>
            </a:r>
            <a:r>
              <a:rPr lang="es-419" sz="1800" kern="0" dirty="0" err="1">
                <a:solidFill>
                  <a:srgbClr val="000000"/>
                </a:solidFill>
              </a:rPr>
              <a:t>router</a:t>
            </a:r>
            <a:r>
              <a:rPr lang="es-419" sz="1800" kern="0" dirty="0">
                <a:solidFill>
                  <a:srgbClr val="000000"/>
                </a:solidFill>
              </a:rPr>
              <a:t> las </a:t>
            </a:r>
            <a:r>
              <a:rPr lang="es-419" sz="1800" kern="0" dirty="0" err="1">
                <a:solidFill>
                  <a:srgbClr val="000000"/>
                </a:solidFill>
              </a:rPr>
              <a:t>subintefaces</a:t>
            </a:r>
            <a:r>
              <a:rPr lang="es-419" sz="1800" kern="0" dirty="0">
                <a:solidFill>
                  <a:srgbClr val="000000"/>
                </a:solidFill>
              </a:rPr>
              <a:t> para cada VLAN que se pueda enrutar.</a:t>
            </a:r>
            <a:endParaRPr lang="en-US" sz="1400" kern="0" dirty="0">
              <a:solidFill>
                <a:srgbClr val="000000"/>
              </a:solidFill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84DF0F25-C333-C925-7D4A-C35880B646C3}"/>
              </a:ext>
            </a:extLst>
          </p:cNvPr>
          <p:cNvGrpSpPr/>
          <p:nvPr/>
        </p:nvGrpSpPr>
        <p:grpSpPr>
          <a:xfrm>
            <a:off x="323289" y="2757787"/>
            <a:ext cx="3079600" cy="3090985"/>
            <a:chOff x="440248" y="2852615"/>
            <a:chExt cx="3717274" cy="3179248"/>
          </a:xfrm>
        </p:grpSpPr>
        <p:pic>
          <p:nvPicPr>
            <p:cNvPr id="3" name="Picture 7">
              <a:extLst>
                <a:ext uri="{FF2B5EF4-FFF2-40B4-BE49-F238E27FC236}">
                  <a16:creationId xmlns:a16="http://schemas.microsoft.com/office/drawing/2014/main" id="{8C1FE10F-7BA1-4B7C-3351-F0B43606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0248" y="2852615"/>
              <a:ext cx="3717274" cy="3179248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B0DF1E01-D547-7CF0-9D5E-E22B490A170E}"/>
                </a:ext>
              </a:extLst>
            </p:cNvPr>
            <p:cNvSpPr txBox="1"/>
            <p:nvPr/>
          </p:nvSpPr>
          <p:spPr>
            <a:xfrm>
              <a:off x="1260608" y="3418628"/>
              <a:ext cx="637530" cy="265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1200" dirty="0"/>
                <a:t>99.1</a:t>
              </a:r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97BDEECF-93C8-2A84-DB98-38E0273C6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545" y="1299673"/>
            <a:ext cx="5274166" cy="477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95323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 err="1"/>
              <a:t>Routing</a:t>
            </a:r>
            <a:r>
              <a:rPr lang="es-ES" sz="2400" dirty="0"/>
              <a:t> entre redes VLAN con switches capa 3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6842"/>
      </p:ext>
    </p:extLst>
  </p:cSld>
  <p:clrMapOvr>
    <a:masterClrMapping/>
  </p:clrMapOvr>
  <p:transition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0E7250C-74CC-5938-9656-C4BF33E10F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626" y="1299673"/>
            <a:ext cx="8512174" cy="1868069"/>
          </a:xfrm>
        </p:spPr>
        <p:txBody>
          <a:bodyPr/>
          <a:lstStyle/>
          <a:p>
            <a:pPr marL="0" indent="0" algn="just" rtl="0">
              <a:buNone/>
            </a:pPr>
            <a:r>
              <a:rPr lang="es-419" sz="1800" dirty="0">
                <a:solidFill>
                  <a:srgbClr val="000000"/>
                </a:solidFill>
              </a:rPr>
              <a:t>Otro método para realizar inter-VLAN </a:t>
            </a:r>
            <a:r>
              <a:rPr lang="es-419" sz="1800" dirty="0" err="1">
                <a:solidFill>
                  <a:srgbClr val="000000"/>
                </a:solidFill>
              </a:rPr>
              <a:t>routing</a:t>
            </a:r>
            <a:r>
              <a:rPr lang="es-419" sz="1800" dirty="0">
                <a:solidFill>
                  <a:srgbClr val="000000"/>
                </a:solidFill>
              </a:rPr>
              <a:t> es utilizar </a:t>
            </a:r>
            <a:r>
              <a:rPr lang="es-419" sz="1800" b="1" dirty="0">
                <a:solidFill>
                  <a:srgbClr val="000000"/>
                </a:solidFill>
              </a:rPr>
              <a:t>switches de capa 3 </a:t>
            </a:r>
            <a:r>
              <a:rPr lang="es-419" sz="1800" dirty="0">
                <a:solidFill>
                  <a:srgbClr val="000000"/>
                </a:solidFill>
              </a:rPr>
              <a:t>y las interfaces virtuales del switch. Una SVI es una interfaz virtual configurada en un switch multicapa, como se muestra en la figura.</a:t>
            </a:r>
          </a:p>
          <a:p>
            <a:pPr marL="0" indent="0" algn="just" rtl="0">
              <a:buNone/>
            </a:pPr>
            <a:r>
              <a:rPr lang="es-419" sz="1800" b="1" dirty="0">
                <a:solidFill>
                  <a:srgbClr val="000000"/>
                </a:solidFill>
              </a:rPr>
              <a:t>Nota</a:t>
            </a:r>
            <a:r>
              <a:rPr lang="es-419" sz="1800" dirty="0">
                <a:solidFill>
                  <a:srgbClr val="000000"/>
                </a:solidFill>
              </a:rPr>
              <a:t>: Un switch de capa 3 también se le denomina switch multicapa ya que funciona en la capa 2 y la capa 3. </a:t>
            </a:r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043" y="3404506"/>
            <a:ext cx="4917340" cy="292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86309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en el switch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467E7-B338-C59B-51C2-9A109D6DB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123" y="3300003"/>
            <a:ext cx="4917340" cy="2926634"/>
          </a:xfrm>
          <a:prstGeom prst="rect">
            <a:avLst/>
          </a:prstGeom>
        </p:spPr>
      </p:pic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61E1A8CE-86EB-0D05-5F9B-8EAAC0C786DC}"/>
              </a:ext>
            </a:extLst>
          </p:cNvPr>
          <p:cNvSpPr txBox="1">
            <a:spLocks/>
          </p:cNvSpPr>
          <p:nvPr/>
        </p:nvSpPr>
        <p:spPr bwMode="auto">
          <a:xfrm>
            <a:off x="290684" y="1376272"/>
            <a:ext cx="8426596" cy="162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El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 entre </a:t>
            </a:r>
            <a:r>
              <a:rPr lang="es-419" sz="1500" kern="0" dirty="0" err="1">
                <a:solidFill>
                  <a:srgbClr val="000000"/>
                </a:solidFill>
              </a:rPr>
              <a:t>VLANs</a:t>
            </a:r>
            <a:r>
              <a:rPr lang="es-419" sz="1500" kern="0" dirty="0">
                <a:solidFill>
                  <a:srgbClr val="000000"/>
                </a:solidFill>
              </a:rPr>
              <a:t> mediante el método </a:t>
            </a:r>
            <a:r>
              <a:rPr lang="es-419" sz="1500" kern="0" dirty="0" err="1">
                <a:solidFill>
                  <a:srgbClr val="000000"/>
                </a:solidFill>
              </a:rPr>
              <a:t>router</a:t>
            </a:r>
            <a:r>
              <a:rPr lang="es-419" sz="1500" kern="0" dirty="0">
                <a:solidFill>
                  <a:srgbClr val="000000"/>
                </a:solidFill>
              </a:rPr>
              <a:t>-</a:t>
            </a:r>
            <a:r>
              <a:rPr lang="es-419" sz="1500" kern="0" dirty="0" err="1">
                <a:solidFill>
                  <a:srgbClr val="000000"/>
                </a:solidFill>
              </a:rPr>
              <a:t>on</a:t>
            </a:r>
            <a:r>
              <a:rPr lang="es-419" sz="1500" kern="0" dirty="0">
                <a:solidFill>
                  <a:srgbClr val="000000"/>
                </a:solidFill>
              </a:rPr>
              <a:t>-a-</a:t>
            </a:r>
            <a:r>
              <a:rPr lang="es-419" sz="1500" kern="0" dirty="0" err="1">
                <a:solidFill>
                  <a:srgbClr val="000000"/>
                </a:solidFill>
              </a:rPr>
              <a:t>stick</a:t>
            </a:r>
            <a:r>
              <a:rPr lang="es-419" sz="1500" kern="0" dirty="0">
                <a:solidFill>
                  <a:srgbClr val="000000"/>
                </a:solidFill>
              </a:rPr>
              <a:t> es fácil de implementar para una organización pequeña y mediana. Sin embargo, una gran empresa requiere un método más rápido y mucho más escalable para proporcionar inter-VLAN </a:t>
            </a:r>
            <a:r>
              <a:rPr lang="es-419" sz="1500" kern="0" dirty="0" err="1">
                <a:solidFill>
                  <a:srgbClr val="000000"/>
                </a:solidFill>
              </a:rPr>
              <a:t>routing</a:t>
            </a:r>
            <a:r>
              <a:rPr lang="es-419" sz="1500" kern="0" dirty="0">
                <a:solidFill>
                  <a:srgbClr val="000000"/>
                </a:solidFill>
              </a:rPr>
              <a:t>.</a:t>
            </a:r>
          </a:p>
          <a:p>
            <a:pPr algn="just">
              <a:buFont typeface="Wingdings" panose="05000000000000000000" pitchFamily="2" charset="2"/>
              <a:buChar char="q"/>
            </a:pPr>
            <a:r>
              <a:rPr lang="es-419" sz="1500" kern="0" dirty="0">
                <a:solidFill>
                  <a:srgbClr val="000000"/>
                </a:solidFill>
              </a:rPr>
              <a:t>Las LAN de campus empresariales utilizan switches de capa 3 para proporcionar enrutamiento entre VLAN. Los switches de capa 3 utilizan </a:t>
            </a:r>
            <a:r>
              <a:rPr lang="es-419" sz="1500" kern="0" dirty="0" err="1">
                <a:solidFill>
                  <a:srgbClr val="000000"/>
                </a:solidFill>
              </a:rPr>
              <a:t>switching</a:t>
            </a:r>
            <a:r>
              <a:rPr lang="es-419" sz="1500" kern="0" dirty="0">
                <a:solidFill>
                  <a:srgbClr val="000000"/>
                </a:solidFill>
              </a:rPr>
              <a:t> basado en hardware para lograr velocidades de procesamiento de paquetes más altas que los </a:t>
            </a:r>
            <a:r>
              <a:rPr lang="es-419" sz="1500" kern="0" dirty="0" err="1">
                <a:solidFill>
                  <a:srgbClr val="000000"/>
                </a:solidFill>
              </a:rPr>
              <a:t>routers</a:t>
            </a:r>
            <a:r>
              <a:rPr lang="es-419" sz="1500" kern="0" dirty="0">
                <a:solidFill>
                  <a:srgbClr val="000000"/>
                </a:solidFill>
              </a:rPr>
              <a:t>. </a:t>
            </a:r>
            <a:endParaRPr lang="en-US" sz="14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470145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227152D4-B791-FBEC-8F0D-C7BF994B60D2}"/>
              </a:ext>
            </a:extLst>
          </p:cNvPr>
          <p:cNvSpPr/>
          <p:nvPr/>
        </p:nvSpPr>
        <p:spPr>
          <a:xfrm>
            <a:off x="294369" y="1894984"/>
            <a:ext cx="34720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En la figura, el switch de capa 3, D1, está conectado a dos hosts en diferentes VLAN.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PC1 está en VLAN 10 y PC2 está en VLAN 20.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s-419" sz="1800" dirty="0">
                <a:solidFill>
                  <a:srgbClr val="000000"/>
                </a:solidFill>
                <a:latin typeface="+mn-lt"/>
              </a:rPr>
              <a:t>El switch de capa 3 proporcionará servicios inter-VLAN </a:t>
            </a:r>
            <a:r>
              <a:rPr lang="es-419" sz="1800" dirty="0" err="1">
                <a:solidFill>
                  <a:srgbClr val="000000"/>
                </a:solidFill>
                <a:latin typeface="+mn-lt"/>
              </a:rPr>
              <a:t>routing</a:t>
            </a:r>
            <a:r>
              <a:rPr lang="es-419" sz="1800" dirty="0">
                <a:solidFill>
                  <a:srgbClr val="000000"/>
                </a:solidFill>
                <a:latin typeface="+mn-lt"/>
              </a:rPr>
              <a:t> a los dos hosts.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547998" y="1700666"/>
            <a:ext cx="4775718" cy="368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pic>
    </p:spTree>
    <p:extLst>
      <p:ext uri="{BB962C8B-B14F-4D97-AF65-F5344CB8AC3E}">
        <p14:creationId xmlns:p14="http://schemas.microsoft.com/office/powerpoint/2010/main" val="257099133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Características de las </a:t>
            </a:r>
            <a:r>
              <a:rPr lang="es-ES" dirty="0" err="1">
                <a:latin typeface="Arial" charset="0"/>
              </a:rPr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798787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185920" y="1712280"/>
            <a:ext cx="2905623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Las </a:t>
            </a:r>
            <a:r>
              <a:rPr lang="es-ES" sz="1800" dirty="0" err="1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nos permiten </a:t>
            </a:r>
            <a:r>
              <a:rPr lang="es-ES" sz="1800" b="1" dirty="0">
                <a:solidFill>
                  <a:srgbClr val="00B0F0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segmentar el tráfico cuando tenemos la necesidad de dividir de forma lógica distintos segmentos</a:t>
            </a: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Cada VLAN corresponde a un dominio de broadcast, es decir, a una misma subred. </a:t>
            </a:r>
          </a:p>
        </p:txBody>
      </p:sp>
    </p:spTree>
    <p:extLst>
      <p:ext uri="{BB962C8B-B14F-4D97-AF65-F5344CB8AC3E}">
        <p14:creationId xmlns:p14="http://schemas.microsoft.com/office/powerpoint/2010/main" val="965961236"/>
      </p:ext>
    </p:extLst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461473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Escenario de enrutamiento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mediante switches capa 3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C5C2AD6E-2EFF-232B-DAD5-90AE170E1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288227" y="1772049"/>
            <a:ext cx="4289715" cy="331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pic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414FB045-60AC-9791-10AD-DD3D24F94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950" y="1587726"/>
            <a:ext cx="3825193" cy="4214359"/>
          </a:xfrm>
        </p:spPr>
        <p:txBody>
          <a:bodyPr/>
          <a:lstStyle/>
          <a:p>
            <a:pPr mar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419" sz="1400" dirty="0">
                <a:solidFill>
                  <a:srgbClr val="000000"/>
                </a:solidFill>
              </a:rPr>
              <a:t>Pasos para configurar S1 con VLAN y </a:t>
            </a:r>
            <a:r>
              <a:rPr lang="es-419" sz="1400" dirty="0" err="1">
                <a:solidFill>
                  <a:srgbClr val="000000"/>
                </a:solidFill>
              </a:rPr>
              <a:t>trunking</a:t>
            </a:r>
            <a:r>
              <a:rPr lang="es-419" sz="1400" dirty="0">
                <a:solidFill>
                  <a:srgbClr val="000000"/>
                </a:solidFill>
              </a:rPr>
              <a:t>: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1</a:t>
            </a:r>
            <a:r>
              <a:rPr lang="es-419" sz="1400" dirty="0">
                <a:solidFill>
                  <a:srgbClr val="000000"/>
                </a:solidFill>
              </a:rPr>
              <a:t>. Cree las VLAN. En el ejemplo, se utilizan VLAN 10 y 20.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2</a:t>
            </a:r>
            <a:r>
              <a:rPr lang="es-419" sz="1400" dirty="0">
                <a:solidFill>
                  <a:srgbClr val="000000"/>
                </a:solidFill>
              </a:rPr>
              <a:t>. Cree las interfaces VLAN SVI. La dirección IP configurada servirá como puerta de enlace predeterminada para los hosts de la VLAN respectiva. 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3</a:t>
            </a:r>
            <a:r>
              <a:rPr lang="es-419" sz="1400" dirty="0">
                <a:solidFill>
                  <a:srgbClr val="000000"/>
                </a:solidFill>
              </a:rPr>
              <a:t>. Configure puertos de acceso. Asigne el puerto apropiado a la VLAN requerida.</a:t>
            </a:r>
          </a:p>
          <a:p>
            <a:pPr marL="342900" indent="-34290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1400" b="1" dirty="0">
                <a:solidFill>
                  <a:srgbClr val="000000"/>
                </a:solidFill>
              </a:rPr>
              <a:t>Paso 4</a:t>
            </a:r>
            <a:r>
              <a:rPr lang="es-419" sz="1400" dirty="0">
                <a:solidFill>
                  <a:srgbClr val="000000"/>
                </a:solidFill>
              </a:rPr>
              <a:t>. Habilitar </a:t>
            </a:r>
            <a:r>
              <a:rPr lang="es-419" sz="1400" dirty="0" err="1">
                <a:solidFill>
                  <a:srgbClr val="000000"/>
                </a:solidFill>
              </a:rPr>
              <a:t>routing</a:t>
            </a:r>
            <a:r>
              <a:rPr lang="es-419" sz="1400" dirty="0">
                <a:solidFill>
                  <a:srgbClr val="000000"/>
                </a:solidFill>
              </a:rPr>
              <a:t> IP. Ejecute el comando </a:t>
            </a:r>
            <a:r>
              <a:rPr lang="es-419" sz="1400" b="1" dirty="0" err="1">
                <a:solidFill>
                  <a:srgbClr val="000000"/>
                </a:solidFill>
              </a:rPr>
              <a:t>ip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b="1" dirty="0" err="1">
                <a:solidFill>
                  <a:srgbClr val="000000"/>
                </a:solidFill>
              </a:rPr>
              <a:t>routing</a:t>
            </a:r>
            <a:r>
              <a:rPr lang="es-419" sz="1400" b="1" dirty="0">
                <a:solidFill>
                  <a:srgbClr val="000000"/>
                </a:solidFill>
              </a:rPr>
              <a:t> </a:t>
            </a:r>
            <a:r>
              <a:rPr lang="es-419" sz="1400" dirty="0">
                <a:solidFill>
                  <a:srgbClr val="000000"/>
                </a:solidFill>
              </a:rPr>
              <a:t>global </a:t>
            </a:r>
            <a:r>
              <a:rPr lang="es-419" sz="1400" dirty="0" err="1">
                <a:solidFill>
                  <a:srgbClr val="000000"/>
                </a:solidFill>
              </a:rPr>
              <a:t>configuration</a:t>
            </a:r>
            <a:r>
              <a:rPr lang="es-419" sz="1400" dirty="0">
                <a:solidFill>
                  <a:srgbClr val="000000"/>
                </a:solidFill>
              </a:rPr>
              <a:t> para permitir el intercambio de tráfico entre las VLAN 10 y 20. Este comando debe configurarse para habilitar el enrutamiento inter-VAN en un switch de capa 3 para IPv4.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726FEA8-65DC-7CAE-D30E-848798A9C7B4}"/>
              </a:ext>
            </a:extLst>
          </p:cNvPr>
          <p:cNvSpPr txBox="1"/>
          <p:nvPr/>
        </p:nvSpPr>
        <p:spPr>
          <a:xfrm>
            <a:off x="4288227" y="5456139"/>
            <a:ext cx="4104288" cy="691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1400" b="1" dirty="0">
                <a:solidFill>
                  <a:srgbClr val="000000"/>
                </a:solidFill>
              </a:rPr>
              <a:t>El enrutamiento entre </a:t>
            </a:r>
            <a:r>
              <a:rPr lang="es-419" sz="1400" b="1" dirty="0" err="1">
                <a:solidFill>
                  <a:srgbClr val="000000"/>
                </a:solidFill>
              </a:rPr>
              <a:t>VLANs</a:t>
            </a:r>
            <a:r>
              <a:rPr lang="es-419" sz="1400" b="1" dirty="0">
                <a:solidFill>
                  <a:srgbClr val="000000"/>
                </a:solidFill>
              </a:rPr>
              <a:t> mediante un switch de capa 3 es más sencillo de configurar </a:t>
            </a:r>
            <a:r>
              <a:rPr lang="es-419" sz="1400" dirty="0">
                <a:solidFill>
                  <a:srgbClr val="000000"/>
                </a:solidFill>
              </a:rPr>
              <a:t>que el método </a:t>
            </a:r>
            <a:r>
              <a:rPr lang="es-419" sz="1400" dirty="0" err="1">
                <a:solidFill>
                  <a:srgbClr val="000000"/>
                </a:solidFill>
              </a:rPr>
              <a:t>router</a:t>
            </a:r>
            <a:r>
              <a:rPr lang="es-419" sz="1400" dirty="0">
                <a:solidFill>
                  <a:srgbClr val="000000"/>
                </a:solidFill>
              </a:rPr>
              <a:t>-</a:t>
            </a:r>
            <a:r>
              <a:rPr lang="es-419" sz="1400" dirty="0" err="1">
                <a:solidFill>
                  <a:srgbClr val="000000"/>
                </a:solidFill>
              </a:rPr>
              <a:t>on</a:t>
            </a:r>
            <a:r>
              <a:rPr lang="es-419" sz="1400" dirty="0">
                <a:solidFill>
                  <a:srgbClr val="000000"/>
                </a:solidFill>
              </a:rPr>
              <a:t>-a-</a:t>
            </a:r>
            <a:r>
              <a:rPr lang="es-419" sz="1400" dirty="0" err="1">
                <a:solidFill>
                  <a:srgbClr val="000000"/>
                </a:solidFill>
              </a:rPr>
              <a:t>stick</a:t>
            </a:r>
            <a:r>
              <a:rPr lang="es-419" sz="1400" dirty="0">
                <a:solidFill>
                  <a:srgbClr val="000000"/>
                </a:solidFill>
              </a:rPr>
              <a:t>. </a:t>
            </a:r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1426920317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puertos de cada switch están asignados a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VLANs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distintas.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Los tres tipos de tráfico circulan por el mismo switch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5939246" y="2002971"/>
            <a:ext cx="2847704" cy="940526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4478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3172" y="1484947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B8A3717-9631-7614-A21F-A30A45FFE4AD}"/>
              </a:ext>
            </a:extLst>
          </p:cNvPr>
          <p:cNvSpPr txBox="1"/>
          <p:nvPr/>
        </p:nvSpPr>
        <p:spPr>
          <a:xfrm>
            <a:off x="274320" y="1650410"/>
            <a:ext cx="2712720" cy="37298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la comunicación entre los 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switches hay una conexión de todas la redes virtuales que es identificado como de tipo  </a:t>
            </a:r>
            <a:r>
              <a:rPr lang="es-ES" sz="1800" b="1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indent="-28575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Para formar los enlaces de tipo troncal, el puerto en el switch se configura como de tipo </a:t>
            </a:r>
            <a:r>
              <a:rPr lang="es-ES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troncal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29E81F8-3791-BF7C-FAFF-2DFAD18F8419}"/>
              </a:ext>
            </a:extLst>
          </p:cNvPr>
          <p:cNvSpPr/>
          <p:nvPr/>
        </p:nvSpPr>
        <p:spPr bwMode="auto">
          <a:xfrm>
            <a:off x="4572000" y="2334986"/>
            <a:ext cx="685800" cy="2596244"/>
          </a:xfrm>
          <a:prstGeom prst="rect">
            <a:avLst/>
          </a:prstGeom>
          <a:noFill/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124" tIns="41061" rIns="82124" bIns="41061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8143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MX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5468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667138"/>
            <a:ext cx="2272919" cy="43225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Mejora la seguridad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Los switches se pueden programar y cada uno de los puertos estar asociados únicamente con una MAC específica que se puede conectar. A través de asignar a cada puerto del switch una MAC específica. 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432150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840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Reduce costos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No necesitamos varios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routers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para segmentar el tráfico, puedo tener un </a:t>
            </a:r>
            <a:r>
              <a:rPr lang="es-ES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router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y varios switches para segmentar el tráfico.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64805" y="137953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12B72FB-3BE2-C451-F59E-E197D093EE49}"/>
              </a:ext>
            </a:extLst>
          </p:cNvPr>
          <p:cNvSpPr txBox="1"/>
          <p:nvPr/>
        </p:nvSpPr>
        <p:spPr>
          <a:xfrm>
            <a:off x="303115" y="1765110"/>
            <a:ext cx="2135285" cy="2247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Mejor desempeño</a:t>
            </a:r>
            <a:r>
              <a:rPr lang="es-ES" sz="1800" b="1" dirty="0"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l">
              <a:lnSpc>
                <a:spcPct val="107000"/>
              </a:lnSpc>
              <a:spcAft>
                <a:spcPts val="800"/>
              </a:spcAft>
            </a:pP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 segmentar el tráfico podemos conseguir un mejor desempeño por cada segmento.</a:t>
            </a:r>
            <a:endParaRPr lang="es-MX" sz="1800" dirty="0">
              <a:effectLst/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040580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30757</TotalTime>
  <Pages>28</Pages>
  <Words>2245</Words>
  <Application>Microsoft Office PowerPoint</Application>
  <PresentationFormat>Presentación en pantalla (4:3)</PresentationFormat>
  <Paragraphs>268</Paragraphs>
  <Slides>40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Calibri</vt:lpstr>
      <vt:lpstr>Courier New</vt:lpstr>
      <vt:lpstr>Wingdings</vt:lpstr>
      <vt:lpstr>PPT-TMPLT-WHT_C</vt:lpstr>
      <vt:lpstr>NetAcad-4F_PPT-WHT_060408</vt:lpstr>
      <vt:lpstr>VLANs</vt:lpstr>
      <vt:lpstr>Características de las VLANs</vt:lpstr>
      <vt:lpstr>Segmentación de VLAN</vt:lpstr>
      <vt:lpstr>Características de las VLANs</vt:lpstr>
      <vt:lpstr>Definiciones de una red VLAN</vt:lpstr>
      <vt:lpstr>Definiciones de una red VLAN</vt:lpstr>
      <vt:lpstr>Beneficios de las redes VLAN</vt:lpstr>
      <vt:lpstr>Beneficios de las redes VLAN</vt:lpstr>
      <vt:lpstr>Beneficios de las redes VLAN</vt:lpstr>
      <vt:lpstr>Tipos de redes VLAN</vt:lpstr>
      <vt:lpstr>Tipos de redes VLAN</vt:lpstr>
      <vt:lpstr>Redes VLAN de voz</vt:lpstr>
      <vt:lpstr>Redes VLAN
Enlaces troncales</vt:lpstr>
      <vt:lpstr>Redes VLAN
Enlaces troncales</vt:lpstr>
      <vt:lpstr>Las VLANs controlan los dominios de broadcast</vt:lpstr>
      <vt:lpstr>Tipos de redes VLAN</vt:lpstr>
      <vt:lpstr>Actividad: Predecir el comportamiento del switch</vt:lpstr>
      <vt:lpstr>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</vt:lpstr>
      <vt:lpstr>Pasos para configurar VLANs en los switches:</vt:lpstr>
      <vt:lpstr>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  <vt:lpstr>
Escenario de enrutamiento entre VLAN de Router-on-a-stick</vt:lpstr>
      <vt:lpstr>
Escenario de enrutamiento entre VLAN de Router-on-a-stick</vt:lpstr>
      <vt:lpstr>
Escenario de enrutamiento entre VLAN de Router-on-a-stick</vt:lpstr>
      <vt:lpstr>Routing entre redes VLAN con switches capa 3</vt:lpstr>
      <vt:lpstr>
Routing entre VLANs en el switch capa 3</vt:lpstr>
      <vt:lpstr>
Routing entre VLANs en el switch capa 3</vt:lpstr>
      <vt:lpstr>
Escenario de enrutamiento entre VLANs mediante switches capa 3</vt:lpstr>
      <vt:lpstr>
Escenario de enrutamiento entre VLANs mediante switches capa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1096</cp:revision>
  <cp:lastPrinted>1999-01-27T00:54:54Z</cp:lastPrinted>
  <dcterms:created xsi:type="dcterms:W3CDTF">2006-10-23T15:07:30Z</dcterms:created>
  <dcterms:modified xsi:type="dcterms:W3CDTF">2023-03-28T20:56:30Z</dcterms:modified>
</cp:coreProperties>
</file>